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89" r:id="rId3"/>
    <p:sldId id="303" r:id="rId4"/>
    <p:sldId id="298" r:id="rId5"/>
    <p:sldId id="297" r:id="rId6"/>
    <p:sldId id="304" r:id="rId7"/>
    <p:sldId id="299" r:id="rId8"/>
    <p:sldId id="311" r:id="rId9"/>
    <p:sldId id="309" r:id="rId10"/>
    <p:sldId id="313" r:id="rId11"/>
    <p:sldId id="312" r:id="rId12"/>
    <p:sldId id="314" r:id="rId13"/>
    <p:sldId id="307" r:id="rId14"/>
    <p:sldId id="320" r:id="rId15"/>
    <p:sldId id="310" r:id="rId16"/>
    <p:sldId id="319" r:id="rId17"/>
    <p:sldId id="315" r:id="rId18"/>
    <p:sldId id="316" r:id="rId19"/>
    <p:sldId id="290" r:id="rId20"/>
    <p:sldId id="317" r:id="rId21"/>
    <p:sldId id="305" r:id="rId22"/>
    <p:sldId id="318" r:id="rId23"/>
    <p:sldId id="278" r:id="rId24"/>
    <p:sldId id="264" r:id="rId25"/>
  </p:sldIdLst>
  <p:sldSz cx="17338675" cy="9753600"/>
  <p:notesSz cx="6881813" cy="92964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04" autoAdjust="0"/>
    <p:restoredTop sz="72381" autoAdjust="0"/>
  </p:normalViewPr>
  <p:slideViewPr>
    <p:cSldViewPr snapToGrid="0" showGuides="1">
      <p:cViewPr varScale="1">
        <p:scale>
          <a:sx n="59" d="100"/>
          <a:sy n="59" d="100"/>
        </p:scale>
        <p:origin x="1158" y="72"/>
      </p:cViewPr>
      <p:guideLst>
        <p:guide orient="horz" pos="3072"/>
        <p:guide pos="5461"/>
      </p:guideLst>
    </p:cSldViewPr>
  </p:slideViewPr>
  <p:outlineViewPr>
    <p:cViewPr>
      <p:scale>
        <a:sx n="33" d="100"/>
        <a:sy n="33" d="100"/>
      </p:scale>
      <p:origin x="0" y="-43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87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19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581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750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14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55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29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404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046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62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5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58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29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72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73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982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6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5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58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58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58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5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77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60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13/03/2023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3714979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13/03/2023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13/03/2023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13/03/2023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13/03/2023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15183366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3714979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13/03/2023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Smiley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25"/>
          <p:cNvSpPr>
            <a:spLocks noGrp="1"/>
          </p:cNvSpPr>
          <p:nvPr>
            <p:ph type="ctrTitle"/>
          </p:nvPr>
        </p:nvSpPr>
        <p:spPr>
          <a:xfrm>
            <a:off x="1283414" y="665008"/>
            <a:ext cx="15183366" cy="4436316"/>
          </a:xfrm>
        </p:spPr>
        <p:txBody>
          <a:bodyPr/>
          <a:lstStyle/>
          <a:p>
            <a:br>
              <a:rPr lang="nl-NL" sz="6000" dirty="0"/>
            </a:br>
            <a:r>
              <a:rPr lang="nl-NL" sz="6000" dirty="0" err="1"/>
              <a:t>variety</a:t>
            </a:r>
            <a:r>
              <a:rPr lang="nl-NL" sz="6000" dirty="0"/>
              <a:t> and </a:t>
            </a:r>
            <a:r>
              <a:rPr lang="nl-NL" sz="6000" dirty="0" err="1"/>
              <a:t>fragmentation</a:t>
            </a:r>
            <a:r>
              <a:rPr lang="nl-NL" sz="6000" dirty="0"/>
              <a:t> in Higher </a:t>
            </a:r>
            <a:r>
              <a:rPr lang="nl-NL" sz="6000" dirty="0" err="1"/>
              <a:t>education</a:t>
            </a:r>
            <a:r>
              <a:rPr lang="nl-NL" sz="6000" dirty="0"/>
              <a:t> research</a:t>
            </a:r>
          </a:p>
        </p:txBody>
      </p:sp>
      <p:sp>
        <p:nvSpPr>
          <p:cNvPr id="27" name="Ondertitel 2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Jeroen Huisman, 14 </a:t>
            </a:r>
            <a:r>
              <a:rPr lang="nl-NL" dirty="0" err="1"/>
              <a:t>March</a:t>
            </a:r>
            <a:r>
              <a:rPr lang="nl-NL" dirty="0"/>
              <a:t> 2023, Centre for Higher Education </a:t>
            </a:r>
            <a:r>
              <a:rPr lang="nl-NL" dirty="0" err="1"/>
              <a:t>Transformations</a:t>
            </a:r>
            <a:r>
              <a:rPr lang="nl-NL" dirty="0"/>
              <a:t>, Bristol </a:t>
            </a:r>
          </a:p>
        </p:txBody>
      </p:sp>
      <p:sp>
        <p:nvSpPr>
          <p:cNvPr id="29" name="Tijdelijke aanduiding voor afbeelding 28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0" name="Tijdelijke aanduiding voor afbeelding 2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1" name="Tijdelijke aanduiding voor afbeelding 30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 Placeholder Organsation L1/L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department of sociology</a:t>
            </a:r>
          </a:p>
          <a:p>
            <a:pPr lvl="1"/>
            <a:r>
              <a:rPr lang="en-GB" dirty="0"/>
              <a:t>Centre for higher education governance Ghent (CHEGG) 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Variety or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005362"/>
            <a:ext cx="15699575" cy="6696000"/>
          </a:xfrm>
        </p:spPr>
        <p:txBody>
          <a:bodyPr>
            <a:normAutofit/>
          </a:bodyPr>
          <a:lstStyle/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r>
              <a:rPr lang="en-GB" sz="3600" dirty="0"/>
              <a:t>Analysis: Clustering of topics</a:t>
            </a:r>
          </a:p>
          <a:p>
            <a:pPr marL="86400" indent="0">
              <a:buNone/>
            </a:pPr>
            <a:r>
              <a:rPr lang="en-GB" sz="3600" dirty="0"/>
              <a:t> and subthemes</a:t>
            </a:r>
          </a:p>
          <a:p>
            <a:pPr marL="86400" indent="0">
              <a:buNone/>
            </a:pPr>
            <a:endParaRPr lang="en-GB" sz="3600" dirty="0"/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10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D0599-8946-4276-A13B-55A49CA8C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38" y="1736626"/>
            <a:ext cx="7792088" cy="75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7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 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005362"/>
            <a:ext cx="15699575" cy="6696000"/>
          </a:xfrm>
        </p:spPr>
        <p:txBody>
          <a:bodyPr>
            <a:normAutofit/>
          </a:bodyPr>
          <a:lstStyle/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r>
              <a:rPr lang="en-GB" sz="3600" dirty="0"/>
              <a:t>Analysis: diversity </a:t>
            </a:r>
          </a:p>
          <a:p>
            <a:pPr marL="86400" indent="0">
              <a:buNone/>
            </a:pPr>
            <a:endParaRPr lang="en-GB" sz="3600" dirty="0"/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11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60D30-B42C-4AA1-995C-049E7C8D5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42" y="2395885"/>
            <a:ext cx="12654643" cy="49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54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(D&amp;H paper)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005362"/>
            <a:ext cx="15699575" cy="6696000"/>
          </a:xfrm>
        </p:spPr>
        <p:txBody>
          <a:bodyPr>
            <a:normAutofit/>
          </a:bodyPr>
          <a:lstStyle/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r>
              <a:rPr lang="en-US" sz="3600" dirty="0"/>
              <a:t>Less diversity over time: trend towards topic specialization. Possibly maturity …</a:t>
            </a:r>
          </a:p>
          <a:p>
            <a:pPr marL="86400" indent="0">
              <a:buNone/>
            </a:pPr>
            <a:endParaRPr lang="en-US" sz="3600" dirty="0"/>
          </a:p>
          <a:p>
            <a:pPr marL="86400" indent="0">
              <a:buNone/>
            </a:pPr>
            <a:r>
              <a:rPr lang="en-US" sz="3600" dirty="0"/>
              <a:t>… but more likely fragmentation: </a:t>
            </a:r>
            <a:r>
              <a:rPr lang="en-GB" sz="3600" dirty="0"/>
              <a:t>subthemes “not talking to each other”</a:t>
            </a:r>
          </a:p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endParaRPr lang="en-GB" sz="3600" dirty="0"/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4809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VLEGELS &amp; Huisman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r>
              <a:rPr lang="en-GB" sz="3600" dirty="0"/>
              <a:t>Network structure of our field (co-author patterns), 28 HE journals, </a:t>
            </a:r>
            <a:r>
              <a:rPr lang="en-GB" sz="3600" dirty="0" err="1"/>
              <a:t>WoS</a:t>
            </a:r>
            <a:r>
              <a:rPr lang="en-GB" sz="3600" dirty="0"/>
              <a:t>, 1976-2018</a:t>
            </a:r>
          </a:p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r>
              <a:rPr lang="en-GB" sz="3600" dirty="0"/>
              <a:t>-  Co-author patterns = collaborative efforts</a:t>
            </a:r>
          </a:p>
          <a:p>
            <a:pPr>
              <a:buFontTx/>
              <a:buChar char="-"/>
            </a:pPr>
            <a:endParaRPr lang="en-GB" sz="3600" u="sng" dirty="0"/>
          </a:p>
          <a:p>
            <a:pPr marL="86400" indent="0">
              <a:buNone/>
            </a:pPr>
            <a:r>
              <a:rPr lang="en-GB" sz="3600" dirty="0"/>
              <a:t>First network characteristic:</a:t>
            </a:r>
          </a:p>
          <a:p>
            <a:pPr>
              <a:buFontTx/>
              <a:buChar char="-"/>
            </a:pPr>
            <a:r>
              <a:rPr lang="en-GB" sz="3600" u="sng" dirty="0"/>
              <a:t>(1) </a:t>
            </a:r>
            <a:r>
              <a:rPr lang="en-GB" sz="3600" u="sng" dirty="0" err="1"/>
              <a:t>Smallworldness</a:t>
            </a:r>
            <a:r>
              <a:rPr lang="en-GB" sz="3600" dirty="0"/>
              <a:t>: internally connected clusters, but less well-connected to other clusters.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98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VLEGELS &amp; Huisman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8283C3-82FD-4C82-87D6-5601479B4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2" y="1832295"/>
            <a:ext cx="8698548" cy="45685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14</a:t>
            </a:fld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B6739-2D8C-4616-86DB-9DC1669A4AAD}"/>
              </a:ext>
            </a:extLst>
          </p:cNvPr>
          <p:cNvSpPr txBox="1"/>
          <p:nvPr/>
        </p:nvSpPr>
        <p:spPr>
          <a:xfrm>
            <a:off x="2432957" y="6629400"/>
            <a:ext cx="13157563" cy="202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Cliques are not necessarily problematic! But well-connected clusters are important for </a:t>
            </a:r>
            <a:r>
              <a:rPr lang="en-US" sz="3600" u="sng" dirty="0"/>
              <a:t>innovation and knowledge dissemination</a:t>
            </a:r>
            <a:endParaRPr lang="nl-BE" sz="3600" u="sng" dirty="0"/>
          </a:p>
        </p:txBody>
      </p:sp>
    </p:spTree>
    <p:extLst>
      <p:ext uri="{BB962C8B-B14F-4D97-AF65-F5344CB8AC3E}">
        <p14:creationId xmlns:p14="http://schemas.microsoft.com/office/powerpoint/2010/main" val="3083620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Smallworldness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15</a:t>
            </a:fld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946AD1-C1BD-4282-A22E-E40E37E523D3}"/>
              </a:ext>
            </a:extLst>
          </p:cNvPr>
          <p:cNvSpPr txBox="1">
            <a:spLocks/>
          </p:cNvSpPr>
          <p:nvPr/>
        </p:nvSpPr>
        <p:spPr>
          <a:xfrm>
            <a:off x="988225" y="13467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4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0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68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9200" indent="-550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800" indent="-442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400" indent="0">
              <a:buFont typeface="Arial" panose="020B0604020202020204" pitchFamily="34" charset="0"/>
              <a:buNone/>
            </a:pPr>
            <a:endParaRPr lang="en-GB" sz="3600" dirty="0"/>
          </a:p>
          <a:p>
            <a:pPr marL="86400" indent="0">
              <a:buFont typeface="Arial" panose="020B0604020202020204" pitchFamily="34" charset="0"/>
              <a:buNone/>
            </a:pPr>
            <a:endParaRPr lang="en-GB" sz="3600" dirty="0"/>
          </a:p>
          <a:p>
            <a:pPr marL="86400" indent="0">
              <a:buFont typeface="Arial" panose="020B0604020202020204" pitchFamily="34" charset="0"/>
              <a:buNone/>
            </a:pPr>
            <a:endParaRPr lang="en-GB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001D20-DFB3-4DF2-B87A-2E24BF103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7" y="2191149"/>
            <a:ext cx="14026243" cy="5698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CE00E5-BF5F-4A3A-B3E4-935BDB12945F}"/>
              </a:ext>
            </a:extLst>
          </p:cNvPr>
          <p:cNvSpPr txBox="1"/>
          <p:nvPr/>
        </p:nvSpPr>
        <p:spPr>
          <a:xfrm>
            <a:off x="5747657" y="7739743"/>
            <a:ext cx="6727372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/>
              <a:t>“Small worlds, but connected”</a:t>
            </a: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1857290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VLEGELS &amp; Huisman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GB" sz="3600" dirty="0"/>
              <a:t>Second network characteristic:</a:t>
            </a:r>
          </a:p>
          <a:p>
            <a:pPr marL="86400" indent="0">
              <a:buNone/>
            </a:pPr>
            <a:endParaRPr lang="en-GB" sz="3600" dirty="0"/>
          </a:p>
          <a:p>
            <a:pPr>
              <a:buFontTx/>
              <a:buChar char="-"/>
            </a:pPr>
            <a:r>
              <a:rPr lang="en-GB" sz="3600" u="sng" dirty="0"/>
              <a:t>(2) Preferential attachment</a:t>
            </a:r>
            <a:r>
              <a:rPr lang="en-GB" sz="3600" dirty="0"/>
              <a:t>: popular nodes attractive for future cooperation. (But) may also be sign of (in)equality =&gt; Matthew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578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Preferential attachment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17</a:t>
            </a:fld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946AD1-C1BD-4282-A22E-E40E37E523D3}"/>
              </a:ext>
            </a:extLst>
          </p:cNvPr>
          <p:cNvSpPr txBox="1">
            <a:spLocks/>
          </p:cNvSpPr>
          <p:nvPr/>
        </p:nvSpPr>
        <p:spPr>
          <a:xfrm>
            <a:off x="988225" y="13467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4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0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68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9200" indent="-550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800" indent="-442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400" indent="0">
              <a:buFont typeface="Arial" panose="020B0604020202020204" pitchFamily="34" charset="0"/>
              <a:buNone/>
            </a:pPr>
            <a:endParaRPr lang="en-GB" sz="3600" dirty="0"/>
          </a:p>
          <a:p>
            <a:pPr marL="86400" indent="0">
              <a:buFont typeface="Arial" panose="020B0604020202020204" pitchFamily="34" charset="0"/>
              <a:buNone/>
            </a:pPr>
            <a:endParaRPr lang="en-GB" sz="3600" dirty="0"/>
          </a:p>
          <a:p>
            <a:pPr marL="86400" indent="0">
              <a:buFont typeface="Arial" panose="020B0604020202020204" pitchFamily="34" charset="0"/>
              <a:buNone/>
            </a:pP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3889FF-E574-4784-85A2-86BC66775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4" y="1777279"/>
            <a:ext cx="14278989" cy="5761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3C03FF-B53F-44C9-8CF0-1F47EF3A3CE2}"/>
              </a:ext>
            </a:extLst>
          </p:cNvPr>
          <p:cNvSpPr txBox="1"/>
          <p:nvPr/>
        </p:nvSpPr>
        <p:spPr>
          <a:xfrm>
            <a:off x="6204857" y="7890364"/>
            <a:ext cx="8703128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/>
              <a:t>“Establishing co-author networks is highly selective” </a:t>
            </a: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2481669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FRAgmentation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18</a:t>
            </a:fld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946AD1-C1BD-4282-A22E-E40E37E523D3}"/>
              </a:ext>
            </a:extLst>
          </p:cNvPr>
          <p:cNvSpPr txBox="1">
            <a:spLocks/>
          </p:cNvSpPr>
          <p:nvPr/>
        </p:nvSpPr>
        <p:spPr>
          <a:xfrm>
            <a:off x="988225" y="13467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4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0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68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9200" indent="-550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800" indent="-442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400" indent="0">
              <a:buFont typeface="Arial" panose="020B0604020202020204" pitchFamily="34" charset="0"/>
              <a:buNone/>
            </a:pPr>
            <a:endParaRPr lang="en-GB" sz="3600" dirty="0"/>
          </a:p>
          <a:p>
            <a:pPr marL="86400" indent="0">
              <a:buFont typeface="Arial" panose="020B0604020202020204" pitchFamily="34" charset="0"/>
              <a:buNone/>
            </a:pPr>
            <a:endParaRPr lang="en-GB" sz="3600" dirty="0"/>
          </a:p>
          <a:p>
            <a:pPr marL="86400" indent="0">
              <a:buFont typeface="Arial" panose="020B0604020202020204" pitchFamily="34" charset="0"/>
              <a:buNone/>
            </a:pPr>
            <a:endParaRPr lang="en-GB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A08EB-3090-4C6E-B9C2-191F35533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47" y="2288975"/>
            <a:ext cx="5635624" cy="5311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7E71A2-8E54-4696-8DE4-32E9879DF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598" y="2288975"/>
            <a:ext cx="5058986" cy="5175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EEF3E9-9D60-4D1F-98CE-C8FE7C27BE0A}"/>
              </a:ext>
            </a:extLst>
          </p:cNvPr>
          <p:cNvSpPr txBox="1"/>
          <p:nvPr/>
        </p:nvSpPr>
        <p:spPr>
          <a:xfrm>
            <a:off x="5796643" y="8164286"/>
            <a:ext cx="8196943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/>
              <a:t>“Evolution towards core and periphery model”</a:t>
            </a: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491692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(V&amp;H paper)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r>
              <a:rPr lang="en-GB" sz="3600" dirty="0"/>
              <a:t>-   Decreasing impact (citations drop over time)</a:t>
            </a:r>
          </a:p>
          <a:p>
            <a:pPr>
              <a:buFontTx/>
              <a:buChar char="-"/>
            </a:pPr>
            <a:r>
              <a:rPr lang="en-GB" sz="3600" dirty="0"/>
              <a:t>“Balanced” </a:t>
            </a:r>
            <a:r>
              <a:rPr lang="en-GB" sz="3600" dirty="0" err="1"/>
              <a:t>smallworldness</a:t>
            </a:r>
            <a:endParaRPr lang="en-GB" sz="3600" dirty="0"/>
          </a:p>
          <a:p>
            <a:pPr>
              <a:buFontTx/>
              <a:buChar char="-"/>
            </a:pPr>
            <a:r>
              <a:rPr lang="en-GB" sz="3600" dirty="0"/>
              <a:t>Overshadowed by inequalities (preferential attachment) and   </a:t>
            </a:r>
          </a:p>
          <a:p>
            <a:pPr marL="86400" indent="0">
              <a:buNone/>
            </a:pPr>
            <a:r>
              <a:rPr lang="en-GB" sz="3600" dirty="0"/>
              <a:t>    fragmentation</a:t>
            </a:r>
          </a:p>
          <a:p>
            <a:pPr marL="86400" indent="0">
              <a:buNone/>
            </a:pPr>
            <a:endParaRPr lang="en-GB" sz="3600" dirty="0"/>
          </a:p>
          <a:p>
            <a:endParaRPr lang="nl-NL" sz="3600" dirty="0"/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946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“MATURE” FIELD?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endParaRPr lang="en-GB" sz="3600" dirty="0"/>
          </a:p>
          <a:p>
            <a:pPr>
              <a:buFontTx/>
              <a:buChar char="-"/>
            </a:pPr>
            <a:r>
              <a:rPr lang="nl-NL" sz="3600" dirty="0" err="1"/>
              <a:t>Growing</a:t>
            </a:r>
            <a:r>
              <a:rPr lang="nl-NL" sz="3600" dirty="0"/>
              <a:t> field (but </a:t>
            </a:r>
            <a:r>
              <a:rPr lang="nl-NL" sz="3600" dirty="0" err="1"/>
              <a:t>what</a:t>
            </a:r>
            <a:r>
              <a:rPr lang="nl-NL" sz="3600" dirty="0"/>
              <a:t> </a:t>
            </a:r>
            <a:r>
              <a:rPr lang="nl-NL" sz="3600" dirty="0" err="1"/>
              <a:t>about</a:t>
            </a:r>
            <a:r>
              <a:rPr lang="nl-NL" sz="3600" dirty="0"/>
              <a:t> </a:t>
            </a:r>
            <a:r>
              <a:rPr lang="nl-NL" sz="3600" dirty="0" err="1"/>
              <a:t>other</a:t>
            </a:r>
            <a:r>
              <a:rPr lang="nl-NL" sz="3600" dirty="0"/>
              <a:t> fields …)</a:t>
            </a:r>
          </a:p>
          <a:p>
            <a:pPr>
              <a:buFontTx/>
              <a:buChar char="-"/>
            </a:pPr>
            <a:r>
              <a:rPr lang="nl-NL" sz="3600" dirty="0" err="1"/>
              <a:t>Increasing</a:t>
            </a:r>
            <a:r>
              <a:rPr lang="nl-NL" sz="3600" dirty="0"/>
              <a:t> attention </a:t>
            </a:r>
            <a:r>
              <a:rPr lang="nl-NL" sz="3600" dirty="0" err="1"/>
              <a:t>to</a:t>
            </a:r>
            <a:r>
              <a:rPr lang="nl-NL" sz="3600" dirty="0"/>
              <a:t> stock-</a:t>
            </a:r>
            <a:r>
              <a:rPr lang="nl-NL" sz="3600" dirty="0" err="1"/>
              <a:t>taking</a:t>
            </a:r>
            <a:r>
              <a:rPr lang="nl-NL" sz="3600" dirty="0"/>
              <a:t>, meta-reviews, </a:t>
            </a:r>
            <a:r>
              <a:rPr lang="nl-NL" sz="3600" dirty="0" err="1"/>
              <a:t>systematic</a:t>
            </a:r>
            <a:r>
              <a:rPr lang="nl-NL" sz="3600" dirty="0"/>
              <a:t> </a:t>
            </a:r>
            <a:r>
              <a:rPr lang="nl-NL" sz="3600" dirty="0" err="1"/>
              <a:t>literature</a:t>
            </a:r>
            <a:r>
              <a:rPr lang="nl-NL" sz="3600" dirty="0"/>
              <a:t> reviews =&gt; </a:t>
            </a:r>
            <a:r>
              <a:rPr lang="nl-NL" sz="3600" dirty="0" err="1"/>
              <a:t>signs</a:t>
            </a:r>
            <a:r>
              <a:rPr lang="nl-NL" sz="3600" dirty="0"/>
              <a:t> of </a:t>
            </a:r>
            <a:r>
              <a:rPr lang="nl-NL" sz="3600" dirty="0" err="1"/>
              <a:t>reflective</a:t>
            </a:r>
            <a:r>
              <a:rPr lang="nl-NL" sz="3600" dirty="0"/>
              <a:t> stance and … </a:t>
            </a:r>
            <a:r>
              <a:rPr lang="nl-NL" sz="3600" dirty="0" err="1"/>
              <a:t>maturity</a:t>
            </a:r>
            <a:r>
              <a:rPr lang="nl-NL" sz="3600" dirty="0"/>
              <a:t>?</a:t>
            </a:r>
          </a:p>
          <a:p>
            <a:pPr>
              <a:buFontTx/>
              <a:buChar char="-"/>
            </a:pPr>
            <a:endParaRPr lang="nl-NL" sz="3600" dirty="0"/>
          </a:p>
          <a:p>
            <a:pPr>
              <a:buFontTx/>
              <a:buChar char="-"/>
            </a:pPr>
            <a:r>
              <a:rPr lang="nl-NL" sz="3600" dirty="0"/>
              <a:t>Yes, but </a:t>
            </a:r>
            <a:r>
              <a:rPr lang="nl-NL" sz="3600" dirty="0" err="1"/>
              <a:t>it</a:t>
            </a:r>
            <a:r>
              <a:rPr lang="nl-NL" sz="3600" dirty="0"/>
              <a:t> </a:t>
            </a:r>
            <a:r>
              <a:rPr lang="nl-NL" sz="3600" dirty="0" err="1"/>
              <a:t>remains</a:t>
            </a:r>
            <a:r>
              <a:rPr lang="nl-NL" sz="3600" dirty="0"/>
              <a:t> a “field”, </a:t>
            </a:r>
            <a:r>
              <a:rPr lang="nl-NL" sz="3600" dirty="0" err="1"/>
              <a:t>not</a:t>
            </a:r>
            <a:r>
              <a:rPr lang="nl-NL" sz="3600" dirty="0"/>
              <a:t> a discipline (but </a:t>
            </a:r>
            <a:r>
              <a:rPr lang="nl-NL" sz="3600" dirty="0" err="1"/>
              <a:t>see</a:t>
            </a:r>
            <a:r>
              <a:rPr lang="nl-NL" sz="3600" dirty="0"/>
              <a:t> </a:t>
            </a:r>
            <a:r>
              <a:rPr lang="nl-NL" sz="3600" dirty="0" err="1"/>
              <a:t>Tight</a:t>
            </a:r>
            <a:r>
              <a:rPr lang="nl-NL" sz="3600" dirty="0"/>
              <a:t>, 2021, TEAM)</a:t>
            </a:r>
          </a:p>
          <a:p>
            <a:pPr>
              <a:buFontTx/>
              <a:buChar char="-"/>
            </a:pPr>
            <a:r>
              <a:rPr lang="nl-NL" sz="3600" dirty="0"/>
              <a:t>Yes, but concerns </a:t>
            </a:r>
            <a:r>
              <a:rPr lang="nl-NL" sz="3600" dirty="0" err="1"/>
              <a:t>about</a:t>
            </a:r>
            <a:r>
              <a:rPr lang="nl-NL" sz="3600" dirty="0"/>
              <a:t> </a:t>
            </a:r>
            <a:r>
              <a:rPr lang="nl-NL" sz="3600" dirty="0" err="1"/>
              <a:t>fragmentation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49537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 CONCLUSION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endParaRPr lang="en-GB" sz="3600" dirty="0"/>
          </a:p>
          <a:p>
            <a:r>
              <a:rPr lang="en-GB" sz="3600" dirty="0"/>
              <a:t>Field of higher education is </a:t>
            </a:r>
            <a:r>
              <a:rPr lang="nl-NL" sz="3600" dirty="0"/>
              <a:t>“</a:t>
            </a:r>
            <a:r>
              <a:rPr lang="nl-NL" sz="3600" dirty="0" err="1"/>
              <a:t>maturing</a:t>
            </a:r>
            <a:r>
              <a:rPr lang="nl-NL" sz="3600" dirty="0"/>
              <a:t>”: more </a:t>
            </a:r>
            <a:r>
              <a:rPr lang="nl-NL" sz="3600" dirty="0" err="1"/>
              <a:t>journals</a:t>
            </a:r>
            <a:r>
              <a:rPr lang="nl-NL" sz="3600" dirty="0"/>
              <a:t>, more </a:t>
            </a:r>
            <a:r>
              <a:rPr lang="nl-NL" sz="3600" dirty="0" err="1"/>
              <a:t>researchers</a:t>
            </a:r>
            <a:r>
              <a:rPr lang="nl-NL" sz="3600" dirty="0"/>
              <a:t>, more interest </a:t>
            </a:r>
            <a:r>
              <a:rPr lang="nl-NL" sz="3600" dirty="0" err="1"/>
              <a:t>from</a:t>
            </a:r>
            <a:r>
              <a:rPr lang="nl-NL" sz="3600" dirty="0"/>
              <a:t> policy-makers in </a:t>
            </a:r>
            <a:r>
              <a:rPr lang="nl-NL" sz="3600" dirty="0" err="1"/>
              <a:t>higher</a:t>
            </a:r>
            <a:r>
              <a:rPr lang="nl-NL" sz="3600" dirty="0"/>
              <a:t> </a:t>
            </a:r>
            <a:r>
              <a:rPr lang="nl-NL" sz="3600" dirty="0" err="1"/>
              <a:t>education</a:t>
            </a:r>
            <a:r>
              <a:rPr lang="nl-NL" sz="3600" dirty="0"/>
              <a:t> (but </a:t>
            </a:r>
            <a:r>
              <a:rPr lang="nl-NL" sz="3600" dirty="0" err="1"/>
              <a:t>not</a:t>
            </a:r>
            <a:r>
              <a:rPr lang="nl-NL" sz="3600" dirty="0"/>
              <a:t> </a:t>
            </a:r>
            <a:r>
              <a:rPr lang="nl-NL" sz="3600" dirty="0" err="1"/>
              <a:t>necessarily</a:t>
            </a:r>
            <a:r>
              <a:rPr lang="nl-NL" sz="3600" dirty="0"/>
              <a:t> in </a:t>
            </a:r>
            <a:r>
              <a:rPr lang="nl-NL" sz="3600" dirty="0" err="1"/>
              <a:t>findings</a:t>
            </a:r>
            <a:r>
              <a:rPr lang="nl-NL" sz="3600" dirty="0"/>
              <a:t> </a:t>
            </a:r>
            <a:r>
              <a:rPr lang="nl-NL" sz="3600" dirty="0" err="1"/>
              <a:t>from</a:t>
            </a:r>
            <a:r>
              <a:rPr lang="nl-NL" sz="3600" dirty="0"/>
              <a:t> </a:t>
            </a:r>
            <a:r>
              <a:rPr lang="nl-NL" sz="3600" dirty="0" err="1"/>
              <a:t>higher</a:t>
            </a:r>
            <a:r>
              <a:rPr lang="nl-NL" sz="3600" dirty="0"/>
              <a:t> </a:t>
            </a:r>
            <a:r>
              <a:rPr lang="nl-NL" sz="3600" dirty="0" err="1"/>
              <a:t>education</a:t>
            </a:r>
            <a:r>
              <a:rPr lang="nl-NL" sz="3600" dirty="0"/>
              <a:t> </a:t>
            </a:r>
            <a:r>
              <a:rPr lang="nl-NL" sz="3600" u="sng" dirty="0"/>
              <a:t>research</a:t>
            </a:r>
            <a:r>
              <a:rPr lang="nl-NL" sz="3600" dirty="0"/>
              <a:t>), more </a:t>
            </a:r>
            <a:r>
              <a:rPr lang="nl-NL" sz="3600" dirty="0" err="1"/>
              <a:t>stocktaking</a:t>
            </a:r>
            <a:r>
              <a:rPr lang="nl-NL" sz="3600" dirty="0"/>
              <a:t> papers.</a:t>
            </a:r>
            <a:r>
              <a:rPr lang="en-GB" sz="3600" dirty="0"/>
              <a:t> </a:t>
            </a:r>
          </a:p>
          <a:p>
            <a:pPr marL="86400" indent="0">
              <a:buNone/>
            </a:pPr>
            <a:endParaRPr lang="en-GB" sz="3600" dirty="0"/>
          </a:p>
          <a:p>
            <a:r>
              <a:rPr lang="en-GB" sz="3600" dirty="0"/>
              <a:t>Implicit message in much stocktaking research: we are “doing okay”</a:t>
            </a:r>
          </a:p>
          <a:p>
            <a:endParaRPr lang="nl-NL" sz="3600" dirty="0"/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345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 CONCLUSION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385" y="1337239"/>
            <a:ext cx="15699575" cy="6696000"/>
          </a:xfrm>
        </p:spPr>
        <p:txBody>
          <a:bodyPr>
            <a:normAutofit fontScale="92500"/>
          </a:bodyPr>
          <a:lstStyle/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r>
              <a:rPr lang="en-GB" sz="3600" dirty="0"/>
              <a:t>But: </a:t>
            </a:r>
          </a:p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r>
              <a:rPr lang="en-GB" sz="3600" dirty="0"/>
              <a:t>	 (a) It looks like there are still many different churches with their own gospels, </a:t>
            </a:r>
          </a:p>
          <a:p>
            <a:pPr marL="86400" indent="0">
              <a:buNone/>
            </a:pPr>
            <a:r>
              <a:rPr lang="en-GB" sz="3600" dirty="0"/>
              <a:t>          some lenient, but many hardliners: inequality</a:t>
            </a:r>
          </a:p>
          <a:p>
            <a:pPr marL="86400" indent="0">
              <a:buNone/>
            </a:pPr>
            <a:r>
              <a:rPr lang="en-GB" sz="3600" dirty="0"/>
              <a:t>	 (b) it looks like these communities are ignoring each other (“not</a:t>
            </a:r>
          </a:p>
          <a:p>
            <a:pPr marL="86400" indent="0">
              <a:buNone/>
            </a:pPr>
            <a:r>
              <a:rPr lang="en-GB" sz="3600" dirty="0"/>
              <a:t>         bothered”), NB: our research does not address the WHY question</a:t>
            </a:r>
          </a:p>
          <a:p>
            <a:pPr marL="86400" indent="0">
              <a:buNone/>
            </a:pPr>
            <a:r>
              <a:rPr lang="en-GB" sz="3600" dirty="0"/>
              <a:t>        (motivations of researchers)</a:t>
            </a:r>
          </a:p>
          <a:p>
            <a:pPr marL="86400" indent="0">
              <a:buNone/>
            </a:pPr>
            <a:r>
              <a:rPr lang="en-GB" sz="3600" dirty="0"/>
              <a:t> 	 (c) as a consequence: limited debate and opportunities for synergy and cross-</a:t>
            </a:r>
          </a:p>
          <a:p>
            <a:pPr marL="86400" indent="0">
              <a:buNone/>
            </a:pPr>
            <a:r>
              <a:rPr lang="en-GB" sz="3600" dirty="0"/>
              <a:t>         fertilisation</a:t>
            </a:r>
          </a:p>
          <a:p>
            <a:pPr>
              <a:buFontTx/>
              <a:buChar char="-"/>
            </a:pPr>
            <a:endParaRPr lang="en-GB" sz="3600" dirty="0"/>
          </a:p>
          <a:p>
            <a:pPr>
              <a:buFontTx/>
              <a:buChar char="-"/>
            </a:pPr>
            <a:endParaRPr lang="en-GB" sz="3600" dirty="0"/>
          </a:p>
          <a:p>
            <a:pPr>
              <a:buFontTx/>
              <a:buChar char="-"/>
            </a:pPr>
            <a:endParaRPr lang="nl-NL" sz="3600" dirty="0"/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014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385" y="1337239"/>
            <a:ext cx="15699575" cy="6696000"/>
          </a:xfrm>
        </p:spPr>
        <p:txBody>
          <a:bodyPr>
            <a:normAutofit/>
          </a:bodyPr>
          <a:lstStyle/>
          <a:p>
            <a:pPr marL="86400" indent="0">
              <a:buNone/>
            </a:pPr>
            <a:endParaRPr lang="en-GB" sz="3600" dirty="0"/>
          </a:p>
          <a:p>
            <a:pPr>
              <a:buFontTx/>
              <a:buChar char="-"/>
            </a:pPr>
            <a:r>
              <a:rPr lang="en-GB" sz="3600" dirty="0"/>
              <a:t>Radical solution: abolish higher education studies … </a:t>
            </a:r>
          </a:p>
          <a:p>
            <a:pPr>
              <a:buFontTx/>
              <a:buChar char="-"/>
            </a:pPr>
            <a:r>
              <a:rPr lang="en-GB" sz="3600" dirty="0"/>
              <a:t>But, more seriously, connect (better) to the disciplines</a:t>
            </a:r>
          </a:p>
          <a:p>
            <a:pPr>
              <a:buFontTx/>
              <a:buChar char="-"/>
            </a:pPr>
            <a:r>
              <a:rPr lang="en-GB" sz="3600" dirty="0"/>
              <a:t>Conferences and other network activities are important: should be organised in a much more “open” way</a:t>
            </a:r>
          </a:p>
          <a:p>
            <a:pPr>
              <a:buFontTx/>
              <a:buChar char="-"/>
            </a:pPr>
            <a:r>
              <a:rPr lang="en-GB" sz="3600" dirty="0"/>
              <a:t>Be bold: do reach out to the “popular nodes”, but it takes two to tango …</a:t>
            </a:r>
          </a:p>
          <a:p>
            <a:pPr>
              <a:buFontTx/>
              <a:buChar char="-"/>
            </a:pPr>
            <a:r>
              <a:rPr lang="en-GB" sz="3600" dirty="0"/>
              <a:t>Funders can set up targeted research programmes, but ultimately intrinsic motivation is a better guide ….</a:t>
            </a:r>
          </a:p>
          <a:p>
            <a:pPr>
              <a:buFontTx/>
              <a:buChar char="-"/>
            </a:pPr>
            <a:endParaRPr lang="en-GB" sz="3600" dirty="0"/>
          </a:p>
          <a:p>
            <a:pPr>
              <a:buFontTx/>
              <a:buChar char="-"/>
            </a:pPr>
            <a:r>
              <a:rPr lang="en-GB" sz="3600" dirty="0"/>
              <a:t>ANY OTHER SUGGESTIONS?</a:t>
            </a:r>
          </a:p>
          <a:p>
            <a:pPr>
              <a:buFontTx/>
              <a:buChar char="-"/>
            </a:pPr>
            <a:endParaRPr lang="en-GB" sz="3600" dirty="0"/>
          </a:p>
          <a:p>
            <a:pPr>
              <a:buFontTx/>
              <a:buChar char="-"/>
            </a:pPr>
            <a:endParaRPr lang="en-GB" sz="3600" dirty="0"/>
          </a:p>
          <a:p>
            <a:pPr>
              <a:buFontTx/>
              <a:buChar char="-"/>
            </a:pPr>
            <a:endParaRPr lang="en-GB" sz="3600" dirty="0"/>
          </a:p>
          <a:p>
            <a:pPr>
              <a:buFontTx/>
              <a:buChar char="-"/>
            </a:pPr>
            <a:endParaRPr lang="nl-NL" sz="3600" dirty="0"/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22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13D21-36A6-4D0B-98E3-FD6E9DA47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414023" y="2202624"/>
            <a:ext cx="519290" cy="5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6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ctr"/>
            <a:r>
              <a:rPr lang="en-GB" sz="7200" dirty="0"/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487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cap="all" dirty="0"/>
              <a:t>centre for higher education </a:t>
            </a:r>
            <a:br>
              <a:rPr lang="en-GB" cap="all" dirty="0"/>
            </a:br>
            <a:r>
              <a:rPr lang="en-GB" cap="all" dirty="0"/>
              <a:t>governance </a:t>
            </a:r>
            <a:r>
              <a:rPr lang="en-GB" cap="all" dirty="0" err="1"/>
              <a:t>ghent</a:t>
            </a:r>
            <a:r>
              <a:rPr lang="en-GB" cap="all" dirty="0"/>
              <a:t> (CHEGG)</a:t>
            </a:r>
            <a:br>
              <a:rPr lang="en-GB" cap="all" dirty="0"/>
            </a:br>
            <a:br>
              <a:rPr lang="en-GB" dirty="0"/>
            </a:br>
            <a:r>
              <a:rPr lang="en-GB" dirty="0"/>
              <a:t>E</a:t>
            </a:r>
            <a:r>
              <a:rPr lang="en-GB"/>
              <a:t>	Jeroen.huisman@ugent.be</a:t>
            </a:r>
            <a:br>
              <a:rPr lang="en-GB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www.ugent.be</a:t>
            </a:r>
            <a:br>
              <a:rPr lang="en-GB" dirty="0"/>
            </a:br>
            <a:r>
              <a:rPr lang="en-GB" dirty="0"/>
              <a:t>www.chegg.ugent.be</a:t>
            </a:r>
            <a:br>
              <a:rPr lang="en-GB" dirty="0"/>
            </a:b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Ghent</a:t>
            </a:r>
            <a:r>
              <a:rPr lang="nl-NL" dirty="0"/>
              <a:t> University</a:t>
            </a:r>
            <a:br>
              <a:rPr lang="nl-NL" dirty="0"/>
            </a:br>
            <a:r>
              <a:rPr lang="nl-NL" dirty="0"/>
              <a:t>@</a:t>
            </a:r>
            <a:r>
              <a:rPr lang="nl-NL" dirty="0" err="1"/>
              <a:t>ugent</a:t>
            </a:r>
            <a:br>
              <a:rPr lang="nl-NL" dirty="0"/>
            </a:br>
            <a:r>
              <a:rPr lang="nl-NL" dirty="0" err="1"/>
              <a:t>Ghent</a:t>
            </a:r>
            <a:r>
              <a:rPr lang="nl-NL" dirty="0"/>
              <a:t> University</a:t>
            </a:r>
          </a:p>
          <a:p>
            <a:endParaRPr lang="nl-NL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161604"/>
            <a:ext cx="280417" cy="335281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599274"/>
            <a:ext cx="280417" cy="356617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4103436"/>
            <a:ext cx="280417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 of Higher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55" y="1354017"/>
            <a:ext cx="10058400" cy="75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8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 of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4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29" y="1594794"/>
            <a:ext cx="12243354" cy="67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7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Variety and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endParaRPr lang="en-GB" sz="3600" dirty="0"/>
          </a:p>
          <a:p>
            <a:pPr>
              <a:buFontTx/>
              <a:buChar char="-"/>
            </a:pPr>
            <a:r>
              <a:rPr lang="en-GB" sz="3600" dirty="0"/>
              <a:t>Agreement on variety</a:t>
            </a:r>
          </a:p>
          <a:p>
            <a:pPr>
              <a:buFontTx/>
              <a:buChar char="-"/>
            </a:pPr>
            <a:r>
              <a:rPr lang="en-GB" sz="3600" dirty="0"/>
              <a:t>Fragmentation? the jury is out there:</a:t>
            </a:r>
          </a:p>
          <a:p>
            <a:pPr marL="86400" indent="0">
              <a:buNone/>
            </a:pPr>
            <a:r>
              <a:rPr lang="en-GB" sz="3600" dirty="0"/>
              <a:t>    ♦ it may be largely “natural” and functional, e.g. micro-meso-macro-nature</a:t>
            </a:r>
          </a:p>
          <a:p>
            <a:pPr marL="86400" indent="0">
              <a:buNone/>
            </a:pPr>
            <a:r>
              <a:rPr lang="en-GB" sz="3600" dirty="0"/>
              <a:t>       of the field, diversity of types of researchers (Teichler, 2000, chapter  </a:t>
            </a:r>
          </a:p>
          <a:p>
            <a:pPr marL="86400" indent="0">
              <a:buNone/>
            </a:pPr>
            <a:r>
              <a:rPr lang="en-GB" sz="3600" dirty="0"/>
              <a:t>       Schwarz &amp; Teichler)</a:t>
            </a:r>
          </a:p>
          <a:p>
            <a:pPr marL="86400" indent="0">
              <a:buNone/>
            </a:pPr>
            <a:r>
              <a:rPr lang="en-GB" sz="3600" dirty="0"/>
              <a:t>	 ♦ … or is it problematic?</a:t>
            </a:r>
          </a:p>
          <a:p>
            <a:pPr marL="86400" indent="0">
              <a:buNone/>
            </a:pPr>
            <a:r>
              <a:rPr lang="en-GB" sz="3600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5671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perspectives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r>
              <a:rPr lang="en-US" sz="3600" dirty="0"/>
              <a:t> ♦ many normative perspectives on this matter</a:t>
            </a:r>
            <a:endParaRPr lang="en-GB" sz="3600" dirty="0"/>
          </a:p>
          <a:p>
            <a:pPr marL="86400" indent="0">
              <a:buNone/>
            </a:pPr>
            <a:r>
              <a:rPr lang="en-GB" sz="3600" dirty="0"/>
              <a:t> ♦ others are somewhat naïve: growth = progress</a:t>
            </a:r>
          </a:p>
          <a:p>
            <a:pPr marL="86400" indent="0">
              <a:buNone/>
            </a:pPr>
            <a:r>
              <a:rPr lang="en-GB" sz="3600" dirty="0"/>
              <a:t> ♦ big Q: how can we unpack variety, growth, progress?</a:t>
            </a:r>
          </a:p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r>
              <a:rPr lang="en-GB" sz="3600" dirty="0"/>
              <a:t>♦ two examples, papers in </a:t>
            </a:r>
            <a:r>
              <a:rPr lang="en-GB" sz="3600" i="1" dirty="0"/>
              <a:t>Higher Education</a:t>
            </a:r>
            <a:r>
              <a:rPr lang="en-GB" sz="3600" dirty="0"/>
              <a:t>:</a:t>
            </a:r>
          </a:p>
          <a:p>
            <a:pPr marL="86400" indent="0">
              <a:buNone/>
            </a:pPr>
            <a:r>
              <a:rPr lang="en-GB" sz="3600" dirty="0"/>
              <a:t>   Daenekindt &amp; Huisman</a:t>
            </a:r>
          </a:p>
          <a:p>
            <a:pPr marL="86400" indent="0">
              <a:buNone/>
            </a:pPr>
            <a:r>
              <a:rPr lang="en-GB" sz="3600" dirty="0"/>
              <a:t>   Vlegels &amp; Huisman</a:t>
            </a:r>
          </a:p>
          <a:p>
            <a:pPr marL="86400" indent="0">
              <a:buNone/>
            </a:pPr>
            <a:r>
              <a:rPr lang="en-GB" sz="3600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13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Daenekindt &amp; </a:t>
            </a:r>
            <a:r>
              <a:rPr lang="en-GB" dirty="0" err="1"/>
              <a:t>huisman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005362"/>
            <a:ext cx="15699575" cy="6696000"/>
          </a:xfrm>
        </p:spPr>
        <p:txBody>
          <a:bodyPr>
            <a:normAutofit/>
          </a:bodyPr>
          <a:lstStyle/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r>
              <a:rPr lang="en-GB" sz="3600" dirty="0"/>
              <a:t>17,000 abstracts of articles in </a:t>
            </a:r>
            <a:r>
              <a:rPr lang="en-GB" sz="3600" dirty="0" err="1"/>
              <a:t>WoS</a:t>
            </a:r>
            <a:r>
              <a:rPr lang="en-GB" sz="3600" dirty="0"/>
              <a:t> in 28 HE journals, 1991-2018</a:t>
            </a:r>
          </a:p>
          <a:p>
            <a:pPr marL="86400" indent="0">
              <a:buNone/>
            </a:pPr>
            <a:r>
              <a:rPr lang="en-GB" sz="3600" dirty="0"/>
              <a:t>Topic modelling: themes, patterns</a:t>
            </a:r>
          </a:p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r>
              <a:rPr lang="en-GB" sz="3600" dirty="0" err="1"/>
              <a:t>Descriptives</a:t>
            </a:r>
            <a:r>
              <a:rPr lang="en-GB" sz="3600" dirty="0"/>
              <a:t>:</a:t>
            </a:r>
          </a:p>
          <a:p>
            <a:pPr>
              <a:buFontTx/>
              <a:buChar char="-"/>
            </a:pPr>
            <a:r>
              <a:rPr lang="en-GB" sz="3600" dirty="0"/>
              <a:t>Topics across three levels: individual (16 topics), organisations (5), systems (3), additionally: discipline (5) + method/ethics (2)</a:t>
            </a:r>
          </a:p>
          <a:p>
            <a:pPr>
              <a:buFontTx/>
              <a:buChar char="-"/>
            </a:pPr>
            <a:r>
              <a:rPr lang="en-GB" sz="3600" dirty="0"/>
              <a:t>Ex. Subthemes at organisation level:</a:t>
            </a:r>
          </a:p>
          <a:p>
            <a:pPr marL="86400" indent="0">
              <a:buNone/>
            </a:pPr>
            <a:endParaRPr lang="en-GB" sz="3600" dirty="0"/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78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005362"/>
            <a:ext cx="15699575" cy="6696000"/>
          </a:xfrm>
        </p:spPr>
        <p:txBody>
          <a:bodyPr>
            <a:normAutofit/>
          </a:bodyPr>
          <a:lstStyle/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endParaRPr lang="en-GB" sz="3600" dirty="0"/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8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D171D1-DE7F-4468-83FB-230EA7CE8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1149277"/>
            <a:ext cx="13778139" cy="652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0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005362"/>
            <a:ext cx="15699575" cy="6696000"/>
          </a:xfrm>
        </p:spPr>
        <p:txBody>
          <a:bodyPr>
            <a:normAutofit/>
          </a:bodyPr>
          <a:lstStyle/>
          <a:p>
            <a:pPr marL="86400" indent="0">
              <a:buNone/>
            </a:pPr>
            <a:endParaRPr lang="en-GB" sz="3600" dirty="0"/>
          </a:p>
          <a:p>
            <a:pPr marL="86400" indent="0">
              <a:buNone/>
            </a:pPr>
            <a:r>
              <a:rPr lang="en-GB" sz="3600" dirty="0"/>
              <a:t>Analysis: Topics and subthemes wax and wane over time</a:t>
            </a:r>
          </a:p>
          <a:p>
            <a:pPr marL="86400" indent="0">
              <a:buNone/>
            </a:pPr>
            <a:endParaRPr lang="en-GB" sz="3600" dirty="0"/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9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A30E78-A1B9-4F62-BF9F-BE271F274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2576736"/>
            <a:ext cx="11887200" cy="637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8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UK-LW_1_0_13.potx" id="{3201E771-F791-46B7-8648-80514AB81F54}" vid="{1858D3B1-E83B-4AD4-AB74-FC64152F8D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Powerpoint_UGent_EN_PS</Template>
  <TotalTime>0</TotalTime>
  <Words>817</Words>
  <Application>Microsoft Office PowerPoint</Application>
  <PresentationFormat>Custom</PresentationFormat>
  <Paragraphs>171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 variety and fragmentation in Higher education research</vt:lpstr>
      <vt:lpstr>A “MATURE” FIELD?</vt:lpstr>
      <vt:lpstr>Map of Higher Education</vt:lpstr>
      <vt:lpstr>Map of Physics</vt:lpstr>
      <vt:lpstr>Variety and fragmentation</vt:lpstr>
      <vt:lpstr>General perspectives </vt:lpstr>
      <vt:lpstr>Daenekindt &amp; huisman</vt:lpstr>
      <vt:lpstr>Examples of topics</vt:lpstr>
      <vt:lpstr>TOPICS OVER TIME</vt:lpstr>
      <vt:lpstr>Variety or fragmentation</vt:lpstr>
      <vt:lpstr>TOPIC diversity</vt:lpstr>
      <vt:lpstr>Conclusions (D&amp;H paper)</vt:lpstr>
      <vt:lpstr>VLEGELS &amp; Huisman</vt:lpstr>
      <vt:lpstr>VLEGELS &amp; Huisman</vt:lpstr>
      <vt:lpstr>Smallworldness </vt:lpstr>
      <vt:lpstr>VLEGELS &amp; Huisman</vt:lpstr>
      <vt:lpstr>Preferential attachment </vt:lpstr>
      <vt:lpstr>FRAgmentation </vt:lpstr>
      <vt:lpstr>CONCLUSIONs (V&amp;H paper)</vt:lpstr>
      <vt:lpstr>OVERALL CONCLUSION 1</vt:lpstr>
      <vt:lpstr>OVERALL CONCLUSION 2</vt:lpstr>
      <vt:lpstr>Suggestions</vt:lpstr>
      <vt:lpstr>Thank You</vt:lpstr>
      <vt:lpstr>  centre for higher education  governance ghent (CHEGG)  E Jeroen.huisman@ugent.be    www.ugent.be www.chegg.ugent.be 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Vukasovic</dc:creator>
  <cp:lastModifiedBy>Jeroen Huisman</cp:lastModifiedBy>
  <cp:revision>128</cp:revision>
  <dcterms:created xsi:type="dcterms:W3CDTF">2016-09-26T11:22:13Z</dcterms:created>
  <dcterms:modified xsi:type="dcterms:W3CDTF">2023-03-13T13:13:10Z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i4>13</vt:i4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5">
    <vt:lpwstr>set text box and shape defaults</vt:lpwstr>
  </property>
  <property fmtid="{D5CDD505-2E9C-101B-9397-08002B2CF9AE}" pid="11" name="Cmt 6">
    <vt:lpwstr>end slide text acc. to letter</vt:lpwstr>
  </property>
  <property fmtid="{D5CDD505-2E9C-101B-9397-08002B2CF9AE}" pid="12" name="Cmt 7">
    <vt:lpwstr>logo opening slide sharpened</vt:lpwstr>
  </property>
  <property fmtid="{D5CDD505-2E9C-101B-9397-08002B2CF9AE}" pid="13" name="Cmt 8-9">
    <vt:lpwstr>comments 19-9-2016</vt:lpwstr>
  </property>
  <property fmtid="{D5CDD505-2E9C-101B-9397-08002B2CF9AE}" pid="14" name="Cmt 10">
    <vt:lpwstr>social media data redesigned</vt:lpwstr>
  </property>
  <property fmtid="{D5CDD505-2E9C-101B-9397-08002B2CF9AE}" pid="15" name="Cmt 11">
    <vt:lpwstr>Title Slide renamed to TitleSlide</vt:lpwstr>
  </property>
  <property fmtid="{D5CDD505-2E9C-101B-9397-08002B2CF9AE}" pid="16" name="Cmt 12">
    <vt:lpwstr>Title and text size</vt:lpwstr>
  </property>
  <property fmtid="{D5CDD505-2E9C-101B-9397-08002B2CF9AE}" pid="17" name="Cmt 13">
    <vt:lpwstr>socmed pictos &gt; normal view</vt:lpwstr>
  </property>
</Properties>
</file>